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Bitter Bold" charset="1" panose="02000000000000000000"/>
      <p:regular r:id="rId21"/>
    </p:embeddedFont>
    <p:embeddedFont>
      <p:font typeface="DM Sans Bold" charset="1" panose="00000000000000000000"/>
      <p:regular r:id="rId22"/>
    </p:embeddedFont>
    <p:embeddedFont>
      <p:font typeface="Poppins"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jpe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https://mtarget.co/blog/jenis-application-layer-protocols/"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https://mtarget.co/blog/jenis-application-layer-protocols/"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4.png" Type="http://schemas.openxmlformats.org/officeDocument/2006/relationships/image"/><Relationship Id="rId6"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http://www.google.com"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1334595" y="2093633"/>
            <a:ext cx="5157670" cy="6099734"/>
          </a:xfrm>
          <a:custGeom>
            <a:avLst/>
            <a:gdLst/>
            <a:ahLst/>
            <a:cxnLst/>
            <a:rect r="r" b="b" t="t" l="l"/>
            <a:pathLst>
              <a:path h="6099734" w="5157670">
                <a:moveTo>
                  <a:pt x="0" y="0"/>
                </a:moveTo>
                <a:lnTo>
                  <a:pt x="5157670" y="0"/>
                </a:lnTo>
                <a:lnTo>
                  <a:pt x="5157670" y="6099734"/>
                </a:lnTo>
                <a:lnTo>
                  <a:pt x="0" y="6099734"/>
                </a:lnTo>
                <a:lnTo>
                  <a:pt x="0" y="0"/>
                </a:lnTo>
                <a:close/>
              </a:path>
            </a:pathLst>
          </a:custGeom>
          <a:blipFill>
            <a:blip r:embed="rId3"/>
            <a:stretch>
              <a:fillRect l="0" t="0" r="0" b="0"/>
            </a:stretch>
          </a:blipFill>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1028700" y="1960283"/>
            <a:ext cx="9620894" cy="3171250"/>
          </a:xfrm>
          <a:prstGeom prst="rect">
            <a:avLst/>
          </a:prstGeom>
        </p:spPr>
        <p:txBody>
          <a:bodyPr anchor="t" rtlCol="false" tIns="0" lIns="0" bIns="0" rIns="0">
            <a:spAutoFit/>
          </a:bodyPr>
          <a:lstStyle/>
          <a:p>
            <a:pPr algn="l" marL="0" indent="0" lvl="0">
              <a:lnSpc>
                <a:spcPts val="7649"/>
              </a:lnSpc>
            </a:pPr>
            <a:r>
              <a:rPr lang="en-US" b="true" sz="7427" spc="230">
                <a:solidFill>
                  <a:srgbClr val="E9DFFF"/>
                </a:solidFill>
                <a:latin typeface="Bitter Bold"/>
                <a:ea typeface="Bitter Bold"/>
                <a:cs typeface="Bitter Bold"/>
                <a:sym typeface="Bitter Bold"/>
              </a:rPr>
              <a:t>Protokol Protokol Jaringan dalam Application Layer</a:t>
            </a:r>
          </a:p>
        </p:txBody>
      </p:sp>
      <p:sp>
        <p:nvSpPr>
          <p:cNvPr name="Freeform 6" id="6"/>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6172652"/>
            <a:ext cx="7901406" cy="592837"/>
          </a:xfrm>
          <a:prstGeom prst="rect">
            <a:avLst/>
          </a:prstGeom>
        </p:spPr>
        <p:txBody>
          <a:bodyPr anchor="t" rtlCol="false" tIns="0" lIns="0" bIns="0" rIns="0">
            <a:spAutoFit/>
          </a:bodyPr>
          <a:lstStyle/>
          <a:p>
            <a:pPr algn="l" marL="0" indent="0" lvl="0">
              <a:lnSpc>
                <a:spcPts val="4916"/>
              </a:lnSpc>
            </a:pPr>
            <a:r>
              <a:rPr lang="en-US" b="true" sz="3299" spc="197">
                <a:solidFill>
                  <a:srgbClr val="FFFFFF"/>
                </a:solidFill>
                <a:latin typeface="DM Sans Bold"/>
                <a:ea typeface="DM Sans Bold"/>
                <a:cs typeface="DM Sans Bold"/>
                <a:sym typeface="DM Sans Bold"/>
              </a:rPr>
              <a:t>oleh : Kelompok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D0750"/>
        </a:solidFill>
      </p:bgPr>
    </p:bg>
    <p:spTree>
      <p:nvGrpSpPr>
        <p:cNvPr id="1" name=""/>
        <p:cNvGrpSpPr/>
        <p:nvPr/>
      </p:nvGrpSpPr>
      <p:grpSpPr>
        <a:xfrm>
          <a:off x="0" y="0"/>
          <a:ext cx="0" cy="0"/>
          <a:chOff x="0" y="0"/>
          <a:chExt cx="0" cy="0"/>
        </a:xfrm>
      </p:grpSpPr>
      <p:sp>
        <p:nvSpPr>
          <p:cNvPr name="Freeform 2" id="2"/>
          <p:cNvSpPr/>
          <p:nvPr/>
        </p:nvSpPr>
        <p:spPr>
          <a:xfrm flipH="false" flipV="false" rot="0">
            <a:off x="9970631" y="3163045"/>
            <a:ext cx="7350536" cy="4897295"/>
          </a:xfrm>
          <a:custGeom>
            <a:avLst/>
            <a:gdLst/>
            <a:ahLst/>
            <a:cxnLst/>
            <a:rect r="r" b="b" t="t" l="l"/>
            <a:pathLst>
              <a:path h="4897295" w="7350536">
                <a:moveTo>
                  <a:pt x="0" y="0"/>
                </a:moveTo>
                <a:lnTo>
                  <a:pt x="7350536" y="0"/>
                </a:lnTo>
                <a:lnTo>
                  <a:pt x="7350536" y="4897295"/>
                </a:lnTo>
                <a:lnTo>
                  <a:pt x="0" y="4897295"/>
                </a:lnTo>
                <a:lnTo>
                  <a:pt x="0" y="0"/>
                </a:lnTo>
                <a:close/>
              </a:path>
            </a:pathLst>
          </a:custGeom>
          <a:blipFill>
            <a:blip r:embed="rId2"/>
            <a:stretch>
              <a:fillRect l="0" t="0" r="0" b="0"/>
            </a:stretch>
          </a:blipFill>
        </p:spPr>
      </p:sp>
      <p:sp>
        <p:nvSpPr>
          <p:cNvPr name="TextBox 3" id="3"/>
          <p:cNvSpPr txBox="true"/>
          <p:nvPr/>
        </p:nvSpPr>
        <p:spPr>
          <a:xfrm rot="0">
            <a:off x="2507924" y="1860176"/>
            <a:ext cx="13272151" cy="685643"/>
          </a:xfrm>
          <a:prstGeom prst="rect">
            <a:avLst/>
          </a:prstGeom>
        </p:spPr>
        <p:txBody>
          <a:bodyPr anchor="t" rtlCol="false" tIns="0" lIns="0" bIns="0" rIns="0">
            <a:spAutoFit/>
          </a:bodyPr>
          <a:lstStyle/>
          <a:p>
            <a:pPr algn="ctr" marL="0" indent="0" lvl="0">
              <a:lnSpc>
                <a:spcPts val="4889"/>
              </a:lnSpc>
            </a:pPr>
            <a:r>
              <a:rPr lang="en-US" b="true" sz="4746">
                <a:solidFill>
                  <a:srgbClr val="FFFFFF"/>
                </a:solidFill>
                <a:latin typeface="Bitter Bold"/>
                <a:ea typeface="Bitter Bold"/>
                <a:cs typeface="Bitter Bold"/>
                <a:sym typeface="Bitter Bold"/>
              </a:rPr>
              <a:t>SMTP (Simple Mail Transfer Protocol) </a:t>
            </a:r>
          </a:p>
        </p:txBody>
      </p:sp>
      <p:sp>
        <p:nvSpPr>
          <p:cNvPr name="TextBox 4" id="4"/>
          <p:cNvSpPr txBox="true"/>
          <p:nvPr/>
        </p:nvSpPr>
        <p:spPr>
          <a:xfrm rot="0">
            <a:off x="651506" y="3220195"/>
            <a:ext cx="9319125" cy="2569633"/>
          </a:xfrm>
          <a:prstGeom prst="rect">
            <a:avLst/>
          </a:prstGeom>
        </p:spPr>
        <p:txBody>
          <a:bodyPr anchor="t" rtlCol="false" tIns="0" lIns="0" bIns="0" rIns="0">
            <a:spAutoFit/>
          </a:bodyPr>
          <a:lstStyle/>
          <a:p>
            <a:pPr algn="l">
              <a:lnSpc>
                <a:spcPts val="3381"/>
              </a:lnSpc>
              <a:spcBef>
                <a:spcPct val="0"/>
              </a:spcBef>
            </a:pPr>
            <a:r>
              <a:rPr lang="en-US" b="true" sz="3283">
                <a:solidFill>
                  <a:srgbClr val="FFFFFF"/>
                </a:solidFill>
                <a:latin typeface="DM Sans Bold"/>
                <a:ea typeface="DM Sans Bold"/>
                <a:cs typeface="DM Sans Bold"/>
                <a:sym typeface="DM Sans Bold"/>
              </a:rPr>
              <a:t>SMTP (Simple Mail Transfer Protocol) adalah protokol komunikasi standar yang digunakan untuk mengirim email melalui internet. Bayangkan SMTP sebagai "tukang pos" di dunia digital yang bertugas mengantarkan surat elektronik dari pengirim ke penerima.</a:t>
            </a:r>
          </a:p>
        </p:txBody>
      </p:sp>
      <p:sp>
        <p:nvSpPr>
          <p:cNvPr name="TextBox 5" id="5"/>
          <p:cNvSpPr txBox="true"/>
          <p:nvPr/>
        </p:nvSpPr>
        <p:spPr>
          <a:xfrm rot="0">
            <a:off x="651506" y="6290412"/>
            <a:ext cx="9241456" cy="2370374"/>
          </a:xfrm>
          <a:prstGeom prst="rect">
            <a:avLst/>
          </a:prstGeom>
        </p:spPr>
        <p:txBody>
          <a:bodyPr anchor="t" rtlCol="false" tIns="0" lIns="0" bIns="0" rIns="0">
            <a:spAutoFit/>
          </a:bodyPr>
          <a:lstStyle/>
          <a:p>
            <a:pPr algn="l">
              <a:lnSpc>
                <a:spcPts val="3747"/>
              </a:lnSpc>
              <a:spcBef>
                <a:spcPct val="0"/>
              </a:spcBef>
            </a:pPr>
            <a:r>
              <a:rPr lang="en-US" b="true" sz="3638">
                <a:solidFill>
                  <a:srgbClr val="FFFFFF"/>
                </a:solidFill>
                <a:latin typeface="DM Sans Bold"/>
                <a:ea typeface="DM Sans Bold"/>
                <a:cs typeface="DM Sans Bold"/>
                <a:sym typeface="DM Sans Bold"/>
              </a:rPr>
              <a:t>SMTP merupakan protokol penting dalam jaringan komputer yang memungkinkan pengiriman email antar pengguna di seluruh dunia. Tanpa SMTP, komunikasi melalui email tidak akan mungkin terjadi.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914608" y="-3086367"/>
            <a:ext cx="5271134" cy="5309750"/>
          </a:xfrm>
          <a:custGeom>
            <a:avLst/>
            <a:gdLst/>
            <a:ahLst/>
            <a:cxnLst/>
            <a:rect r="r" b="b" t="t" l="l"/>
            <a:pathLst>
              <a:path h="5309750" w="5271134">
                <a:moveTo>
                  <a:pt x="0" y="0"/>
                </a:moveTo>
                <a:lnTo>
                  <a:pt x="5271134" y="0"/>
                </a:lnTo>
                <a:lnTo>
                  <a:pt x="5271134" y="5309750"/>
                </a:lnTo>
                <a:lnTo>
                  <a:pt x="0" y="5309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2213990"/>
            <a:ext cx="11985003" cy="7044310"/>
          </a:xfrm>
          <a:prstGeom prst="rect">
            <a:avLst/>
          </a:prstGeom>
        </p:spPr>
        <p:txBody>
          <a:bodyPr anchor="t" rtlCol="false" tIns="0" lIns="0" bIns="0" rIns="0">
            <a:spAutoFit/>
          </a:bodyPr>
          <a:lstStyle/>
          <a:p>
            <a:pPr algn="just">
              <a:lnSpc>
                <a:spcPts val="4022"/>
              </a:lnSpc>
            </a:pPr>
            <a:r>
              <a:rPr lang="en-US" b="true" sz="2699" spc="161">
                <a:solidFill>
                  <a:srgbClr val="FFFFFF"/>
                </a:solidFill>
                <a:latin typeface="DM Sans Bold"/>
                <a:ea typeface="DM Sans Bold"/>
                <a:cs typeface="DM Sans Bold"/>
                <a:sym typeface="DM Sans Bold"/>
              </a:rPr>
              <a:t>POP3 atau Post Office Protocol versi 3 adalah protokol email yang mendownload pesan dari server email ke perangkat lokal. Secara default, POP3 akan mendownload email ke perangkat Anda dan menghapusnya dari server.</a:t>
            </a:r>
          </a:p>
          <a:p>
            <a:pPr algn="just">
              <a:lnSpc>
                <a:spcPts val="4022"/>
              </a:lnSpc>
            </a:pPr>
            <a:r>
              <a:rPr lang="en-US" b="true" sz="2699" spc="161">
                <a:solidFill>
                  <a:srgbClr val="FFFFFF"/>
                </a:solidFill>
                <a:latin typeface="DM Sans Bold"/>
                <a:ea typeface="DM Sans Bold"/>
                <a:cs typeface="DM Sans Bold"/>
                <a:sym typeface="DM Sans Bold"/>
              </a:rPr>
              <a:t>Menggunakan protokol ini, semua pesan akan disimpan secara lokal sehingga Anda bisa mengaksesnya saat tidak tersambung internet.</a:t>
            </a:r>
          </a:p>
          <a:p>
            <a:pPr algn="just">
              <a:lnSpc>
                <a:spcPts val="4022"/>
              </a:lnSpc>
            </a:pPr>
            <a:r>
              <a:rPr lang="en-US" b="true" sz="2699" spc="161">
                <a:solidFill>
                  <a:srgbClr val="FFFFFF"/>
                </a:solidFill>
                <a:latin typeface="DM Sans Bold"/>
                <a:ea typeface="DM Sans Bold"/>
                <a:cs typeface="DM Sans Bold"/>
                <a:sym typeface="DM Sans Bold"/>
              </a:rPr>
              <a:t>Saat Anda mengakses email, mail client akan menghubungi server POP3 dan mendownload pesan baru ke perangkat Anda. Setelah itu, server biasanya menghapus email tersebut, meskipun ada pengaturan tertentu yang membuat email tetap tersimpan di server untuk sementara waktu atau hingga dihapus secara manual.</a:t>
            </a:r>
          </a:p>
          <a:p>
            <a:pPr algn="l" marL="0" indent="0" lvl="0">
              <a:lnSpc>
                <a:spcPts val="4022"/>
              </a:lnSpc>
            </a:pPr>
          </a:p>
        </p:txBody>
      </p:sp>
      <p:sp>
        <p:nvSpPr>
          <p:cNvPr name="Freeform 7" id="7"/>
          <p:cNvSpPr/>
          <p:nvPr/>
        </p:nvSpPr>
        <p:spPr>
          <a:xfrm flipH="false" flipV="false" rot="0">
            <a:off x="13588972" y="2926483"/>
            <a:ext cx="6065619" cy="4718707"/>
          </a:xfrm>
          <a:custGeom>
            <a:avLst/>
            <a:gdLst/>
            <a:ahLst/>
            <a:cxnLst/>
            <a:rect r="r" b="b" t="t" l="l"/>
            <a:pathLst>
              <a:path h="4718707" w="6065619">
                <a:moveTo>
                  <a:pt x="0" y="0"/>
                </a:moveTo>
                <a:lnTo>
                  <a:pt x="6065619" y="0"/>
                </a:lnTo>
                <a:lnTo>
                  <a:pt x="6065619" y="4718707"/>
                </a:lnTo>
                <a:lnTo>
                  <a:pt x="0" y="4718707"/>
                </a:lnTo>
                <a:lnTo>
                  <a:pt x="0" y="0"/>
                </a:lnTo>
                <a:close/>
              </a:path>
            </a:pathLst>
          </a:custGeom>
          <a:blipFill>
            <a:blip r:embed="rId7"/>
            <a:stretch>
              <a:fillRect l="-77277" t="-38171" r="-25510" b="-35770"/>
            </a:stretch>
          </a:blipFill>
        </p:spPr>
      </p:sp>
      <p:sp>
        <p:nvSpPr>
          <p:cNvPr name="TextBox 8" id="8"/>
          <p:cNvSpPr txBox="true"/>
          <p:nvPr/>
        </p:nvSpPr>
        <p:spPr>
          <a:xfrm rot="0">
            <a:off x="6518623" y="1143000"/>
            <a:ext cx="2407825" cy="1043178"/>
          </a:xfrm>
          <a:prstGeom prst="rect">
            <a:avLst/>
          </a:prstGeom>
        </p:spPr>
        <p:txBody>
          <a:bodyPr anchor="t" rtlCol="false" tIns="0" lIns="0" bIns="0" rIns="0">
            <a:spAutoFit/>
          </a:bodyPr>
          <a:lstStyle/>
          <a:p>
            <a:pPr algn="l" marL="0" indent="0" lvl="0">
              <a:lnSpc>
                <a:spcPts val="7416"/>
              </a:lnSpc>
            </a:pPr>
            <a:r>
              <a:rPr lang="en-US" b="true" sz="7200">
                <a:solidFill>
                  <a:srgbClr val="FFFFFF"/>
                </a:solidFill>
                <a:latin typeface="Bitter Bold"/>
                <a:ea typeface="Bitter Bold"/>
                <a:cs typeface="Bitter Bold"/>
                <a:sym typeface="Bitter Bold"/>
              </a:rPr>
              <a:t>POP3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D0750"/>
        </a:solidFill>
      </p:bgPr>
    </p:bg>
    <p:spTree>
      <p:nvGrpSpPr>
        <p:cNvPr id="1" name=""/>
        <p:cNvGrpSpPr/>
        <p:nvPr/>
      </p:nvGrpSpPr>
      <p:grpSpPr>
        <a:xfrm>
          <a:off x="0" y="0"/>
          <a:ext cx="0" cy="0"/>
          <a:chOff x="0" y="0"/>
          <a:chExt cx="0" cy="0"/>
        </a:xfrm>
      </p:grpSpPr>
      <p:sp>
        <p:nvSpPr>
          <p:cNvPr name="Freeform 2" id="2"/>
          <p:cNvSpPr/>
          <p:nvPr/>
        </p:nvSpPr>
        <p:spPr>
          <a:xfrm flipH="false" flipV="false" rot="0">
            <a:off x="10275641" y="3179346"/>
            <a:ext cx="6983659" cy="3928308"/>
          </a:xfrm>
          <a:custGeom>
            <a:avLst/>
            <a:gdLst/>
            <a:ahLst/>
            <a:cxnLst/>
            <a:rect r="r" b="b" t="t" l="l"/>
            <a:pathLst>
              <a:path h="3928308" w="6983659">
                <a:moveTo>
                  <a:pt x="0" y="0"/>
                </a:moveTo>
                <a:lnTo>
                  <a:pt x="6983659" y="0"/>
                </a:lnTo>
                <a:lnTo>
                  <a:pt x="6983659" y="3928308"/>
                </a:lnTo>
                <a:lnTo>
                  <a:pt x="0" y="3928308"/>
                </a:lnTo>
                <a:lnTo>
                  <a:pt x="0" y="0"/>
                </a:lnTo>
                <a:close/>
              </a:path>
            </a:pathLst>
          </a:custGeom>
          <a:blipFill>
            <a:blip r:embed="rId2"/>
            <a:stretch>
              <a:fillRect l="0" t="0" r="0" b="0"/>
            </a:stretch>
          </a:blipFill>
        </p:spPr>
      </p:sp>
      <p:sp>
        <p:nvSpPr>
          <p:cNvPr name="TextBox 3" id="3"/>
          <p:cNvSpPr txBox="true"/>
          <p:nvPr/>
        </p:nvSpPr>
        <p:spPr>
          <a:xfrm rot="0">
            <a:off x="2507924" y="1860176"/>
            <a:ext cx="13506380" cy="655602"/>
          </a:xfrm>
          <a:prstGeom prst="rect">
            <a:avLst/>
          </a:prstGeom>
        </p:spPr>
        <p:txBody>
          <a:bodyPr anchor="t" rtlCol="false" tIns="0" lIns="0" bIns="0" rIns="0">
            <a:spAutoFit/>
          </a:bodyPr>
          <a:lstStyle/>
          <a:p>
            <a:pPr algn="ctr" marL="0" indent="0" lvl="0">
              <a:lnSpc>
                <a:spcPts val="4696"/>
              </a:lnSpc>
            </a:pPr>
            <a:r>
              <a:rPr lang="en-US" b="true" sz="4559">
                <a:solidFill>
                  <a:srgbClr val="FFFFFF"/>
                </a:solidFill>
                <a:latin typeface="Bitter Bold"/>
                <a:ea typeface="Bitter Bold"/>
                <a:cs typeface="Bitter Bold"/>
                <a:sym typeface="Bitter Bold"/>
              </a:rPr>
              <a:t>DHCP (Dynamic Host Configuration Protocol)</a:t>
            </a:r>
          </a:p>
        </p:txBody>
      </p:sp>
      <p:sp>
        <p:nvSpPr>
          <p:cNvPr name="TextBox 4" id="4"/>
          <p:cNvSpPr txBox="true"/>
          <p:nvPr/>
        </p:nvSpPr>
        <p:spPr>
          <a:xfrm rot="0">
            <a:off x="651506" y="3229720"/>
            <a:ext cx="9349802" cy="5857725"/>
          </a:xfrm>
          <a:prstGeom prst="rect">
            <a:avLst/>
          </a:prstGeom>
        </p:spPr>
        <p:txBody>
          <a:bodyPr anchor="t" rtlCol="false" tIns="0" lIns="0" bIns="0" rIns="0">
            <a:spAutoFit/>
          </a:bodyPr>
          <a:lstStyle/>
          <a:p>
            <a:pPr algn="l">
              <a:lnSpc>
                <a:spcPts val="3865"/>
              </a:lnSpc>
              <a:spcBef>
                <a:spcPct val="0"/>
              </a:spcBef>
            </a:pPr>
            <a:r>
              <a:rPr lang="en-US" b="true" sz="3753">
                <a:solidFill>
                  <a:srgbClr val="FFFFFF"/>
                </a:solidFill>
                <a:latin typeface="DM Sans Bold"/>
                <a:ea typeface="DM Sans Bold"/>
                <a:cs typeface="DM Sans Bold"/>
                <a:sym typeface="DM Sans Bold"/>
              </a:rPr>
              <a:t>DHCP adalah protokol jaringan yang memungkinkan server untuk secara otomatis memberikan alamat IP dan informasi konfigurasi jaringan lainnya ke perangkat dalam jaringan. Bayangkan DHCP sebagai "pembagi alamat" otomatis dalam sebuah komplek perumahan. Setiap rumah (perangkat) baru yang datang akan langsung diberikan nomor rumah (alamat IP) oleh petugas (server DHCP) tanpa perlu diurus secara manual satu per satu.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886757" y="777672"/>
            <a:ext cx="20061513" cy="502056"/>
            <a:chOff x="0" y="0"/>
            <a:chExt cx="26748685" cy="669408"/>
          </a:xfrm>
        </p:grpSpPr>
        <p:sp>
          <p:nvSpPr>
            <p:cNvPr name="AutoShape 4" id="4"/>
            <p:cNvSpPr/>
            <p:nvPr/>
          </p:nvSpPr>
          <p:spPr>
            <a:xfrm>
              <a:off x="0" y="334704"/>
              <a:ext cx="26748685" cy="0"/>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9706123" y="0"/>
              <a:ext cx="669408" cy="6694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7" id="7"/>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8" id="8"/>
            <p:cNvGrpSpPr/>
            <p:nvPr/>
          </p:nvGrpSpPr>
          <p:grpSpPr>
            <a:xfrm rot="0">
              <a:off x="4768658" y="0"/>
              <a:ext cx="669408" cy="6694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name="TextBox 10" id="10"/>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1" id="11"/>
            <p:cNvGrpSpPr/>
            <p:nvPr/>
          </p:nvGrpSpPr>
          <p:grpSpPr>
            <a:xfrm rot="0">
              <a:off x="14670739" y="0"/>
              <a:ext cx="669408" cy="6694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3" id="13"/>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4" id="14"/>
            <p:cNvGrpSpPr/>
            <p:nvPr/>
          </p:nvGrpSpPr>
          <p:grpSpPr>
            <a:xfrm rot="0">
              <a:off x="19660755" y="0"/>
              <a:ext cx="669408" cy="66940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6" id="1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sp>
        <p:nvSpPr>
          <p:cNvPr name="TextBox 17" id="17"/>
          <p:cNvSpPr txBox="true"/>
          <p:nvPr/>
        </p:nvSpPr>
        <p:spPr>
          <a:xfrm rot="0">
            <a:off x="673267" y="3307828"/>
            <a:ext cx="17266155" cy="5073459"/>
          </a:xfrm>
          <a:prstGeom prst="rect">
            <a:avLst/>
          </a:prstGeom>
        </p:spPr>
        <p:txBody>
          <a:bodyPr anchor="t" rtlCol="false" tIns="0" lIns="0" bIns="0" rIns="0">
            <a:spAutoFit/>
          </a:bodyPr>
          <a:lstStyle/>
          <a:p>
            <a:pPr algn="just">
              <a:lnSpc>
                <a:spcPts val="4813"/>
              </a:lnSpc>
            </a:pPr>
            <a:r>
              <a:rPr lang="en-US" sz="3085" b="true">
                <a:solidFill>
                  <a:srgbClr val="FFFFFF"/>
                </a:solidFill>
                <a:latin typeface="DM Sans Bold"/>
                <a:ea typeface="DM Sans Bold"/>
                <a:cs typeface="DM Sans Bold"/>
                <a:sym typeface="DM Sans Bold"/>
              </a:rPr>
              <a:t>Telnet adalah protokol jaringan berbasis teks yang memungkinkan pengguna melakukan akses jarak jauh ke komputer lain. Lebih dari sekadar aplikasi komunikasi, telnet memungkinkan pengguna memasukkan perintah untuk mengontrol server langsung dari lokasi yang berbeda. </a:t>
            </a:r>
          </a:p>
          <a:p>
            <a:pPr algn="just">
              <a:lnSpc>
                <a:spcPts val="4813"/>
              </a:lnSpc>
            </a:pPr>
            <a:r>
              <a:rPr lang="en-US" sz="3085" b="true">
                <a:solidFill>
                  <a:srgbClr val="FFFFFF"/>
                </a:solidFill>
                <a:latin typeface="DM Sans Bold"/>
                <a:ea typeface="DM Sans Bold"/>
                <a:cs typeface="DM Sans Bold"/>
                <a:sym typeface="DM Sans Bold"/>
              </a:rPr>
              <a:t>Telnet bekerja melalui koneksi jaringan yang memungkinkan pengguna untuk terhubung ke perangkat jarak jauh secara interaktif. Nantinya, pengguna memulai sesi dengan menggunakan perangkat lunak telnet yang menghubungkan ke port server tertentu. </a:t>
            </a:r>
          </a:p>
          <a:p>
            <a:pPr algn="just">
              <a:lnSpc>
                <a:spcPts val="7060"/>
              </a:lnSpc>
            </a:pPr>
          </a:p>
        </p:txBody>
      </p:sp>
      <p:sp>
        <p:nvSpPr>
          <p:cNvPr name="TextBox 18" id="18"/>
          <p:cNvSpPr txBox="true"/>
          <p:nvPr/>
        </p:nvSpPr>
        <p:spPr>
          <a:xfrm rot="0">
            <a:off x="2507924" y="1860176"/>
            <a:ext cx="13272151" cy="686899"/>
          </a:xfrm>
          <a:prstGeom prst="rect">
            <a:avLst/>
          </a:prstGeom>
        </p:spPr>
        <p:txBody>
          <a:bodyPr anchor="t" rtlCol="false" tIns="0" lIns="0" bIns="0" rIns="0">
            <a:spAutoFit/>
          </a:bodyPr>
          <a:lstStyle/>
          <a:p>
            <a:pPr algn="ctr" marL="0" indent="0" lvl="0">
              <a:lnSpc>
                <a:spcPts val="4889"/>
              </a:lnSpc>
            </a:pPr>
            <a:r>
              <a:rPr lang="en-US" b="true" sz="4746">
                <a:solidFill>
                  <a:srgbClr val="FFFFFF"/>
                </a:solidFill>
                <a:latin typeface="Bitter Bold"/>
                <a:ea typeface="Bitter Bold"/>
                <a:cs typeface="Bitter Bold"/>
                <a:sym typeface="Bitter Bold"/>
              </a:rPr>
              <a:t>TELNET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660547" y="586916"/>
            <a:ext cx="16966906" cy="9113167"/>
            <a:chOff x="0" y="0"/>
            <a:chExt cx="5679811" cy="3050708"/>
          </a:xfrm>
        </p:grpSpPr>
        <p:sp>
          <p:nvSpPr>
            <p:cNvPr name="Freeform 4" id="4"/>
            <p:cNvSpPr/>
            <p:nvPr/>
          </p:nvSpPr>
          <p:spPr>
            <a:xfrm flipH="false" flipV="false" rot="0">
              <a:off x="0" y="0"/>
              <a:ext cx="5679811" cy="3050708"/>
            </a:xfrm>
            <a:custGeom>
              <a:avLst/>
              <a:gdLst/>
              <a:ahLst/>
              <a:cxnLst/>
              <a:rect r="r" b="b" t="t" l="l"/>
              <a:pathLst>
                <a:path h="3050708" w="5679811">
                  <a:moveTo>
                    <a:pt x="6844" y="0"/>
                  </a:moveTo>
                  <a:lnTo>
                    <a:pt x="5672967" y="0"/>
                  </a:lnTo>
                  <a:cubicBezTo>
                    <a:pt x="5674782" y="0"/>
                    <a:pt x="5676523" y="721"/>
                    <a:pt x="5677807" y="2005"/>
                  </a:cubicBezTo>
                  <a:cubicBezTo>
                    <a:pt x="5679090" y="3288"/>
                    <a:pt x="5679811" y="5029"/>
                    <a:pt x="5679811" y="6844"/>
                  </a:cubicBezTo>
                  <a:lnTo>
                    <a:pt x="5679811" y="3043863"/>
                  </a:lnTo>
                  <a:cubicBezTo>
                    <a:pt x="5679811" y="3045678"/>
                    <a:pt x="5679090" y="3047419"/>
                    <a:pt x="5677807" y="3048703"/>
                  </a:cubicBezTo>
                  <a:cubicBezTo>
                    <a:pt x="5676523" y="3049987"/>
                    <a:pt x="5674782" y="3050708"/>
                    <a:pt x="5672967" y="3050708"/>
                  </a:cubicBezTo>
                  <a:lnTo>
                    <a:pt x="6844" y="3050708"/>
                  </a:lnTo>
                  <a:cubicBezTo>
                    <a:pt x="5029" y="3050708"/>
                    <a:pt x="3288" y="3049987"/>
                    <a:pt x="2005" y="3048703"/>
                  </a:cubicBezTo>
                  <a:cubicBezTo>
                    <a:pt x="721" y="3047419"/>
                    <a:pt x="0" y="3045678"/>
                    <a:pt x="0" y="3043863"/>
                  </a:cubicBezTo>
                  <a:lnTo>
                    <a:pt x="0" y="6844"/>
                  </a:lnTo>
                  <a:cubicBezTo>
                    <a:pt x="0" y="5029"/>
                    <a:pt x="721" y="3288"/>
                    <a:pt x="2005" y="2005"/>
                  </a:cubicBezTo>
                  <a:cubicBezTo>
                    <a:pt x="3288" y="721"/>
                    <a:pt x="5029" y="0"/>
                    <a:pt x="6844" y="0"/>
                  </a:cubicBezTo>
                  <a:close/>
                </a:path>
              </a:pathLst>
            </a:custGeom>
            <a:solidFill>
              <a:srgbClr val="958CEB"/>
            </a:solidFill>
          </p:spPr>
        </p:sp>
        <p:sp>
          <p:nvSpPr>
            <p:cNvPr name="TextBox 5" id="5"/>
            <p:cNvSpPr txBox="true"/>
            <p:nvPr/>
          </p:nvSpPr>
          <p:spPr>
            <a:xfrm>
              <a:off x="0" y="85725"/>
              <a:ext cx="5679811" cy="2964983"/>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229815" y="2482609"/>
            <a:ext cx="11828371" cy="1041273"/>
          </a:xfrm>
          <a:prstGeom prst="rect">
            <a:avLst/>
          </a:prstGeom>
        </p:spPr>
        <p:txBody>
          <a:bodyPr anchor="t" rtlCol="false" tIns="0" lIns="0" bIns="0" rIns="0">
            <a:spAutoFit/>
          </a:bodyPr>
          <a:lstStyle/>
          <a:p>
            <a:pPr algn="ctr" marL="0" indent="0" lvl="0">
              <a:lnSpc>
                <a:spcPts val="7416"/>
              </a:lnSpc>
            </a:pPr>
            <a:r>
              <a:rPr lang="en-US" b="true" sz="7200">
                <a:solidFill>
                  <a:srgbClr val="FFFFFF"/>
                </a:solidFill>
                <a:latin typeface="Bitter Bold"/>
                <a:ea typeface="Bitter Bold"/>
                <a:cs typeface="Bitter Bold"/>
                <a:sym typeface="Bitter Bold"/>
              </a:rPr>
              <a:t>KESIMPULAN</a:t>
            </a:r>
          </a:p>
        </p:txBody>
      </p:sp>
      <p:sp>
        <p:nvSpPr>
          <p:cNvPr name="TextBox 9" id="9"/>
          <p:cNvSpPr txBox="true"/>
          <p:nvPr/>
        </p:nvSpPr>
        <p:spPr>
          <a:xfrm rot="0">
            <a:off x="2298776" y="3962032"/>
            <a:ext cx="13690449" cy="4112408"/>
          </a:xfrm>
          <a:prstGeom prst="rect">
            <a:avLst/>
          </a:prstGeom>
        </p:spPr>
        <p:txBody>
          <a:bodyPr anchor="t" rtlCol="false" tIns="0" lIns="0" bIns="0" rIns="0">
            <a:spAutoFit/>
          </a:bodyPr>
          <a:lstStyle/>
          <a:p>
            <a:pPr algn="just" marL="684054" indent="-342027" lvl="1">
              <a:lnSpc>
                <a:spcPts val="4720"/>
              </a:lnSpc>
              <a:buFont typeface="Arial"/>
              <a:buChar char="•"/>
            </a:pPr>
            <a:r>
              <a:rPr lang="en-US" b="true" sz="3168" spc="190">
                <a:solidFill>
                  <a:srgbClr val="0D0750"/>
                </a:solidFill>
                <a:latin typeface="DM Sans Bold"/>
                <a:ea typeface="DM Sans Bold"/>
                <a:cs typeface="DM Sans Bold"/>
                <a:sym typeface="DM Sans Bold"/>
              </a:rPr>
              <a:t>Ap</a:t>
            </a:r>
            <a:r>
              <a:rPr lang="en-US" b="true" sz="3168" spc="190" u="none">
                <a:solidFill>
                  <a:srgbClr val="0D0750"/>
                </a:solidFill>
                <a:latin typeface="DM Sans Bold"/>
                <a:ea typeface="DM Sans Bold"/>
                <a:cs typeface="DM Sans Bold"/>
                <a:sym typeface="DM Sans Bold"/>
              </a:rPr>
              <a:t>plication Layer sangat penting bagi komunikasi jaringan.</a:t>
            </a:r>
          </a:p>
          <a:p>
            <a:pPr algn="just" marL="684054" indent="-342027" lvl="1">
              <a:lnSpc>
                <a:spcPts val="4720"/>
              </a:lnSpc>
              <a:buFont typeface="Arial"/>
              <a:buChar char="•"/>
            </a:pPr>
            <a:r>
              <a:rPr lang="en-US" b="true" sz="3168" spc="190" u="none">
                <a:solidFill>
                  <a:srgbClr val="0D0750"/>
                </a:solidFill>
                <a:latin typeface="DM Sans Bold"/>
                <a:ea typeface="DM Sans Bold"/>
                <a:cs typeface="DM Sans Bold"/>
                <a:sym typeface="DM Sans Bold"/>
              </a:rPr>
              <a:t>Berbagai protokol di Application Layer melayani fungsi yang berbeda, memungkinkan berbagai jenis aplikasi untuk beroperasi di jaringan.</a:t>
            </a:r>
          </a:p>
          <a:p>
            <a:pPr algn="just" marL="684054" indent="-342027" lvl="1">
              <a:lnSpc>
                <a:spcPts val="4720"/>
              </a:lnSpc>
              <a:buFont typeface="Arial"/>
              <a:buChar char="•"/>
            </a:pPr>
            <a:r>
              <a:rPr lang="en-US" b="true" sz="3168" spc="190" u="none">
                <a:solidFill>
                  <a:srgbClr val="0D0750"/>
                </a:solidFill>
                <a:latin typeface="DM Sans Bold"/>
                <a:ea typeface="DM Sans Bold"/>
                <a:cs typeface="DM Sans Bold"/>
                <a:sym typeface="DM Sans Bold"/>
              </a:rPr>
              <a:t>Memahami protokol-protokol ini penting untuk memahami cara kerja internet dan jaringan komputer.</a:t>
            </a:r>
          </a:p>
          <a:p>
            <a:pPr algn="just" marL="0" indent="0" lvl="0">
              <a:lnSpc>
                <a:spcPts val="472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337476" y="2701693"/>
            <a:ext cx="6129878" cy="4883614"/>
          </a:xfrm>
          <a:custGeom>
            <a:avLst/>
            <a:gdLst/>
            <a:ahLst/>
            <a:cxnLst/>
            <a:rect r="r" b="b" t="t" l="l"/>
            <a:pathLst>
              <a:path h="4883614" w="6129878">
                <a:moveTo>
                  <a:pt x="0" y="0"/>
                </a:moveTo>
                <a:lnTo>
                  <a:pt x="6129878" y="0"/>
                </a:lnTo>
                <a:lnTo>
                  <a:pt x="6129878" y="4883614"/>
                </a:lnTo>
                <a:lnTo>
                  <a:pt x="0" y="4883614"/>
                </a:lnTo>
                <a:lnTo>
                  <a:pt x="0" y="0"/>
                </a:lnTo>
                <a:close/>
              </a:path>
            </a:pathLst>
          </a:custGeom>
          <a:blipFill>
            <a:blip r:embed="rId5"/>
            <a:stretch>
              <a:fillRect l="0" t="0" r="0" b="0"/>
            </a:stretch>
          </a:blipFill>
        </p:spPr>
      </p:sp>
      <p:sp>
        <p:nvSpPr>
          <p:cNvPr name="TextBox 6" id="6"/>
          <p:cNvSpPr txBox="true"/>
          <p:nvPr/>
        </p:nvSpPr>
        <p:spPr>
          <a:xfrm rot="0">
            <a:off x="1820646" y="3268036"/>
            <a:ext cx="6882513" cy="3333514"/>
          </a:xfrm>
          <a:prstGeom prst="rect">
            <a:avLst/>
          </a:prstGeom>
        </p:spPr>
        <p:txBody>
          <a:bodyPr anchor="t" rtlCol="false" tIns="0" lIns="0" bIns="0" rIns="0">
            <a:spAutoFit/>
          </a:bodyPr>
          <a:lstStyle/>
          <a:p>
            <a:pPr algn="l" marL="0" indent="0" lvl="0">
              <a:lnSpc>
                <a:spcPts val="11790"/>
              </a:lnSpc>
            </a:pPr>
            <a:r>
              <a:rPr lang="en-US" b="true" sz="12678">
                <a:solidFill>
                  <a:srgbClr val="E9DFFF"/>
                </a:solidFill>
                <a:latin typeface="Bitter Bold"/>
                <a:ea typeface="Bitter Bold"/>
                <a:cs typeface="Bitter Bold"/>
                <a:sym typeface="Bitter Bold"/>
              </a:rPr>
              <a:t>TERIMAKASIH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46953" y="8138296"/>
            <a:ext cx="12708107" cy="8595301"/>
          </a:xfrm>
          <a:custGeom>
            <a:avLst/>
            <a:gdLst/>
            <a:ahLst/>
            <a:cxnLst/>
            <a:rect r="r" b="b" t="t" l="l"/>
            <a:pathLst>
              <a:path h="8595301" w="12708107">
                <a:moveTo>
                  <a:pt x="0" y="0"/>
                </a:moveTo>
                <a:lnTo>
                  <a:pt x="12708107" y="0"/>
                </a:lnTo>
                <a:lnTo>
                  <a:pt x="12708107" y="8595301"/>
                </a:lnTo>
                <a:lnTo>
                  <a:pt x="0" y="85953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3115047" y="1801614"/>
            <a:ext cx="12057907" cy="1073140"/>
          </a:xfrm>
          <a:prstGeom prst="rect">
            <a:avLst/>
          </a:prstGeom>
        </p:spPr>
        <p:txBody>
          <a:bodyPr anchor="t" rtlCol="false" tIns="0" lIns="0" bIns="0" rIns="0">
            <a:spAutoFit/>
          </a:bodyPr>
          <a:lstStyle/>
          <a:p>
            <a:pPr algn="l" marL="0" indent="0" lvl="0">
              <a:lnSpc>
                <a:spcPts val="7649"/>
              </a:lnSpc>
            </a:pPr>
            <a:r>
              <a:rPr lang="en-US" b="true" sz="7427" spc="230">
                <a:solidFill>
                  <a:srgbClr val="E9DFFF"/>
                </a:solidFill>
                <a:latin typeface="Bitter Bold"/>
                <a:ea typeface="Bitter Bold"/>
                <a:cs typeface="Bitter Bold"/>
                <a:sym typeface="Bitter Bold"/>
              </a:rPr>
              <a:t>ANGGOTA KELOMPOK 4</a:t>
            </a:r>
          </a:p>
        </p:txBody>
      </p:sp>
      <p:sp>
        <p:nvSpPr>
          <p:cNvPr name="Freeform 5" id="5"/>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813777" y="5508306"/>
            <a:ext cx="8338513" cy="8338513"/>
          </a:xfrm>
          <a:custGeom>
            <a:avLst/>
            <a:gdLst/>
            <a:ahLst/>
            <a:cxnLst/>
            <a:rect r="r" b="b" t="t" l="l"/>
            <a:pathLst>
              <a:path h="8338513" w="8338513">
                <a:moveTo>
                  <a:pt x="0" y="0"/>
                </a:moveTo>
                <a:lnTo>
                  <a:pt x="8338512" y="0"/>
                </a:lnTo>
                <a:lnTo>
                  <a:pt x="8338512" y="8338513"/>
                </a:lnTo>
                <a:lnTo>
                  <a:pt x="0" y="83385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1981685" y="3443163"/>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BF9F5"/>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080307" y="3541784"/>
            <a:ext cx="2888857" cy="288885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p:spPr>
        </p:sp>
      </p:grpSp>
      <p:grpSp>
        <p:nvGrpSpPr>
          <p:cNvPr name="Group 12" id="12"/>
          <p:cNvGrpSpPr/>
          <p:nvPr/>
        </p:nvGrpSpPr>
        <p:grpSpPr>
          <a:xfrm rot="0">
            <a:off x="5780752" y="3443163"/>
            <a:ext cx="3086100" cy="30861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BF9F5"/>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879373" y="3541784"/>
            <a:ext cx="2888857" cy="288885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grpSp>
        <p:nvGrpSpPr>
          <p:cNvPr name="Group 17" id="17"/>
          <p:cNvGrpSpPr/>
          <p:nvPr/>
        </p:nvGrpSpPr>
        <p:grpSpPr>
          <a:xfrm rot="0">
            <a:off x="9579818" y="3443163"/>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BF9F5"/>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9678439" y="3541784"/>
            <a:ext cx="2888857" cy="288885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25386" r="0" b="-52155"/>
              </a:stretch>
            </a:blipFill>
          </p:spPr>
        </p:sp>
      </p:grpSp>
      <p:grpSp>
        <p:nvGrpSpPr>
          <p:cNvPr name="Group 22" id="22"/>
          <p:cNvGrpSpPr/>
          <p:nvPr/>
        </p:nvGrpSpPr>
        <p:grpSpPr>
          <a:xfrm rot="0">
            <a:off x="13378884" y="3443163"/>
            <a:ext cx="3086100" cy="308610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BF9F5"/>
              </a:solidFill>
              <a:prstDash val="solid"/>
              <a:miter/>
            </a:ln>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3477505" y="3541784"/>
            <a:ext cx="2888857" cy="288885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16666" r="0" b="-16666"/>
              </a:stretch>
            </a:blipFill>
          </p:spPr>
        </p:sp>
      </p:grpSp>
      <p:sp>
        <p:nvSpPr>
          <p:cNvPr name="TextBox 27" id="27"/>
          <p:cNvSpPr txBox="true"/>
          <p:nvPr/>
        </p:nvSpPr>
        <p:spPr>
          <a:xfrm rot="0">
            <a:off x="5598856" y="6716301"/>
            <a:ext cx="3267995" cy="851488"/>
          </a:xfrm>
          <a:prstGeom prst="rect">
            <a:avLst/>
          </a:prstGeom>
        </p:spPr>
        <p:txBody>
          <a:bodyPr anchor="t" rtlCol="false" tIns="0" lIns="0" bIns="0" rIns="0">
            <a:spAutoFit/>
          </a:bodyPr>
          <a:lstStyle/>
          <a:p>
            <a:pPr algn="ctr">
              <a:lnSpc>
                <a:spcPts val="3346"/>
              </a:lnSpc>
            </a:pPr>
            <a:r>
              <a:rPr lang="en-US" sz="2390">
                <a:solidFill>
                  <a:srgbClr val="FBF9F5"/>
                </a:solidFill>
                <a:latin typeface="Poppins"/>
                <a:ea typeface="Poppins"/>
                <a:cs typeface="Poppins"/>
                <a:sym typeface="Poppins"/>
              </a:rPr>
              <a:t>Adrian Desvianto (C2C023046)</a:t>
            </a:r>
          </a:p>
        </p:txBody>
      </p:sp>
      <p:sp>
        <p:nvSpPr>
          <p:cNvPr name="TextBox 28" id="28"/>
          <p:cNvSpPr txBox="true"/>
          <p:nvPr/>
        </p:nvSpPr>
        <p:spPr>
          <a:xfrm rot="0">
            <a:off x="9488870" y="6716301"/>
            <a:ext cx="3267995" cy="1274249"/>
          </a:xfrm>
          <a:prstGeom prst="rect">
            <a:avLst/>
          </a:prstGeom>
        </p:spPr>
        <p:txBody>
          <a:bodyPr anchor="t" rtlCol="false" tIns="0" lIns="0" bIns="0" rIns="0">
            <a:spAutoFit/>
          </a:bodyPr>
          <a:lstStyle/>
          <a:p>
            <a:pPr algn="ctr">
              <a:lnSpc>
                <a:spcPts val="3346"/>
              </a:lnSpc>
            </a:pPr>
            <a:r>
              <a:rPr lang="en-US" sz="2390">
                <a:solidFill>
                  <a:srgbClr val="FBF9F5"/>
                </a:solidFill>
                <a:latin typeface="Poppins"/>
                <a:ea typeface="Poppins"/>
                <a:cs typeface="Poppins"/>
                <a:sym typeface="Poppins"/>
              </a:rPr>
              <a:t>Addina Zahra Maharani Yurniawan (C2C023043)</a:t>
            </a:r>
          </a:p>
        </p:txBody>
      </p:sp>
      <p:sp>
        <p:nvSpPr>
          <p:cNvPr name="TextBox 29" id="29"/>
          <p:cNvSpPr txBox="true"/>
          <p:nvPr/>
        </p:nvSpPr>
        <p:spPr>
          <a:xfrm rot="0">
            <a:off x="1763457" y="6716301"/>
            <a:ext cx="3267995" cy="1274249"/>
          </a:xfrm>
          <a:prstGeom prst="rect">
            <a:avLst/>
          </a:prstGeom>
        </p:spPr>
        <p:txBody>
          <a:bodyPr anchor="t" rtlCol="false" tIns="0" lIns="0" bIns="0" rIns="0">
            <a:spAutoFit/>
          </a:bodyPr>
          <a:lstStyle/>
          <a:p>
            <a:pPr algn="ctr">
              <a:lnSpc>
                <a:spcPts val="3346"/>
              </a:lnSpc>
            </a:pPr>
            <a:r>
              <a:rPr lang="en-US" sz="2390">
                <a:solidFill>
                  <a:srgbClr val="FBF9F5"/>
                </a:solidFill>
                <a:latin typeface="Poppins"/>
                <a:ea typeface="Poppins"/>
                <a:cs typeface="Poppins"/>
                <a:sym typeface="Poppins"/>
              </a:rPr>
              <a:t>Kamal Fauzi Al Anshary (C2C023065)</a:t>
            </a:r>
          </a:p>
        </p:txBody>
      </p:sp>
      <p:sp>
        <p:nvSpPr>
          <p:cNvPr name="TextBox 30" id="30"/>
          <p:cNvSpPr txBox="true"/>
          <p:nvPr/>
        </p:nvSpPr>
        <p:spPr>
          <a:xfrm rot="0">
            <a:off x="13589265" y="6716301"/>
            <a:ext cx="3267995" cy="1274249"/>
          </a:xfrm>
          <a:prstGeom prst="rect">
            <a:avLst/>
          </a:prstGeom>
        </p:spPr>
        <p:txBody>
          <a:bodyPr anchor="t" rtlCol="false" tIns="0" lIns="0" bIns="0" rIns="0">
            <a:spAutoFit/>
          </a:bodyPr>
          <a:lstStyle/>
          <a:p>
            <a:pPr algn="ctr">
              <a:lnSpc>
                <a:spcPts val="3346"/>
              </a:lnSpc>
            </a:pPr>
            <a:r>
              <a:rPr lang="en-US" sz="2390">
                <a:solidFill>
                  <a:srgbClr val="FBF9F5"/>
                </a:solidFill>
                <a:latin typeface="Poppins"/>
                <a:ea typeface="Poppins"/>
                <a:cs typeface="Poppins"/>
                <a:sym typeface="Poppins"/>
              </a:rPr>
              <a:t>Muhammad Rikza Rizqi Al Azka (C2C023070)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2414443" y="3694647"/>
            <a:ext cx="5573787" cy="5563653"/>
          </a:xfrm>
          <a:custGeom>
            <a:avLst/>
            <a:gdLst/>
            <a:ahLst/>
            <a:cxnLst/>
            <a:rect r="r" b="b" t="t" l="l"/>
            <a:pathLst>
              <a:path h="5563653" w="5573787">
                <a:moveTo>
                  <a:pt x="0" y="0"/>
                </a:moveTo>
                <a:lnTo>
                  <a:pt x="5573787" y="0"/>
                </a:lnTo>
                <a:lnTo>
                  <a:pt x="5573787" y="5563653"/>
                </a:lnTo>
                <a:lnTo>
                  <a:pt x="0" y="5563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3460712" y="1836458"/>
            <a:ext cx="3798588" cy="6307423"/>
          </a:xfrm>
          <a:custGeom>
            <a:avLst/>
            <a:gdLst/>
            <a:ahLst/>
            <a:cxnLst/>
            <a:rect r="r" b="b" t="t" l="l"/>
            <a:pathLst>
              <a:path h="6307423" w="3798588">
                <a:moveTo>
                  <a:pt x="0" y="0"/>
                </a:moveTo>
                <a:lnTo>
                  <a:pt x="3798588" y="0"/>
                </a:lnTo>
                <a:lnTo>
                  <a:pt x="3798588" y="6307423"/>
                </a:lnTo>
                <a:lnTo>
                  <a:pt x="0" y="6307423"/>
                </a:lnTo>
                <a:lnTo>
                  <a:pt x="0" y="0"/>
                </a:lnTo>
                <a:close/>
              </a:path>
            </a:pathLst>
          </a:custGeom>
          <a:blipFill>
            <a:blip r:embed="rId5"/>
            <a:stretch>
              <a:fillRect l="0" t="0" r="0" b="0"/>
            </a:stretch>
          </a:blipFill>
        </p:spPr>
      </p:sp>
      <p:sp>
        <p:nvSpPr>
          <p:cNvPr name="Freeform 5" id="5"/>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614180" y="1374559"/>
            <a:ext cx="7901406" cy="1038098"/>
          </a:xfrm>
          <a:prstGeom prst="rect">
            <a:avLst/>
          </a:prstGeom>
        </p:spPr>
        <p:txBody>
          <a:bodyPr anchor="t" rtlCol="false" tIns="0" lIns="0" bIns="0" rIns="0">
            <a:spAutoFit/>
          </a:bodyPr>
          <a:lstStyle/>
          <a:p>
            <a:pPr algn="l" marL="0" indent="0" lvl="0">
              <a:lnSpc>
                <a:spcPts val="7416"/>
              </a:lnSpc>
            </a:pPr>
            <a:r>
              <a:rPr lang="en-US" b="true" sz="7200">
                <a:solidFill>
                  <a:srgbClr val="FFFFFF"/>
                </a:solidFill>
                <a:latin typeface="Bitter Bold"/>
                <a:ea typeface="Bitter Bold"/>
                <a:cs typeface="Bitter Bold"/>
                <a:sym typeface="Bitter Bold"/>
              </a:rPr>
              <a:t>PENDAHULUAN</a:t>
            </a:r>
          </a:p>
        </p:txBody>
      </p:sp>
      <p:sp>
        <p:nvSpPr>
          <p:cNvPr name="TextBox 8" id="8"/>
          <p:cNvSpPr txBox="true"/>
          <p:nvPr/>
        </p:nvSpPr>
        <p:spPr>
          <a:xfrm rot="0">
            <a:off x="1091440" y="3501495"/>
            <a:ext cx="10854366" cy="3779577"/>
          </a:xfrm>
          <a:prstGeom prst="rect">
            <a:avLst/>
          </a:prstGeom>
        </p:spPr>
        <p:txBody>
          <a:bodyPr anchor="t" rtlCol="false" tIns="0" lIns="0" bIns="0" rIns="0">
            <a:spAutoFit/>
          </a:bodyPr>
          <a:lstStyle/>
          <a:p>
            <a:pPr algn="just" marL="0" indent="0" lvl="0">
              <a:lnSpc>
                <a:spcPts val="4313"/>
              </a:lnSpc>
            </a:pPr>
            <a:r>
              <a:rPr lang="en-US" b="true" sz="2895" spc="173">
                <a:solidFill>
                  <a:srgbClr val="FFFFFF"/>
                </a:solidFill>
                <a:latin typeface="DM Sans Bold"/>
                <a:ea typeface="DM Sans Bold"/>
                <a:cs typeface="DM Sans Bold"/>
                <a:sym typeface="DM Sans Bold"/>
                <a:hlinkClick r:id="rId8" tooltip="https://mtarget.co/blog/jenis-application-layer-protocols/"/>
              </a:rPr>
              <a:t>Application layer protocol</a:t>
            </a:r>
            <a:r>
              <a:rPr lang="en-US" b="true" sz="2895" spc="173" u="none">
                <a:solidFill>
                  <a:srgbClr val="FFFFFF"/>
                </a:solidFill>
                <a:latin typeface="DM Sans Bold"/>
                <a:ea typeface="DM Sans Bold"/>
                <a:cs typeface="DM Sans Bold"/>
                <a:sym typeface="DM Sans Bold"/>
              </a:rPr>
              <a:t> merupakan lapisan paling atas dari protokol model Open System Interconnections (OSI), yang mana tugasnya adalah mengatur segala sesuatu yang berhubungan dengan pertukaran data atau informasi antara pemakai software aplikasi maupun antara peralatan di dalam sebuah sistem.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2414443" y="3694647"/>
            <a:ext cx="5573787" cy="5563653"/>
          </a:xfrm>
          <a:custGeom>
            <a:avLst/>
            <a:gdLst/>
            <a:ahLst/>
            <a:cxnLst/>
            <a:rect r="r" b="b" t="t" l="l"/>
            <a:pathLst>
              <a:path h="5563653" w="5573787">
                <a:moveTo>
                  <a:pt x="0" y="0"/>
                </a:moveTo>
                <a:lnTo>
                  <a:pt x="5573787" y="0"/>
                </a:lnTo>
                <a:lnTo>
                  <a:pt x="5573787" y="5563653"/>
                </a:lnTo>
                <a:lnTo>
                  <a:pt x="0" y="5563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3460712" y="1836458"/>
            <a:ext cx="3798588" cy="6307423"/>
          </a:xfrm>
          <a:custGeom>
            <a:avLst/>
            <a:gdLst/>
            <a:ahLst/>
            <a:cxnLst/>
            <a:rect r="r" b="b" t="t" l="l"/>
            <a:pathLst>
              <a:path h="6307423" w="3798588">
                <a:moveTo>
                  <a:pt x="0" y="0"/>
                </a:moveTo>
                <a:lnTo>
                  <a:pt x="3798588" y="0"/>
                </a:lnTo>
                <a:lnTo>
                  <a:pt x="3798588" y="6307423"/>
                </a:lnTo>
                <a:lnTo>
                  <a:pt x="0" y="6307423"/>
                </a:lnTo>
                <a:lnTo>
                  <a:pt x="0" y="0"/>
                </a:lnTo>
                <a:close/>
              </a:path>
            </a:pathLst>
          </a:custGeom>
          <a:blipFill>
            <a:blip r:embed="rId5"/>
            <a:stretch>
              <a:fillRect l="0" t="0" r="0" b="0"/>
            </a:stretch>
          </a:blipFill>
        </p:spPr>
      </p:sp>
      <p:sp>
        <p:nvSpPr>
          <p:cNvPr name="Freeform 5" id="5"/>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2522951"/>
            <a:ext cx="12057907" cy="5932683"/>
          </a:xfrm>
          <a:prstGeom prst="rect">
            <a:avLst/>
          </a:prstGeom>
        </p:spPr>
        <p:txBody>
          <a:bodyPr anchor="t" rtlCol="false" tIns="0" lIns="0" bIns="0" rIns="0">
            <a:spAutoFit/>
          </a:bodyPr>
          <a:lstStyle/>
          <a:p>
            <a:pPr algn="just" marL="0" indent="0" lvl="0">
              <a:lnSpc>
                <a:spcPts val="5268"/>
              </a:lnSpc>
            </a:pPr>
            <a:r>
              <a:rPr lang="en-US" b="true" sz="3535" spc="212">
                <a:solidFill>
                  <a:srgbClr val="FFFFFF"/>
                </a:solidFill>
                <a:latin typeface="DM Sans Bold"/>
                <a:ea typeface="DM Sans Bold"/>
                <a:cs typeface="DM Sans Bold"/>
                <a:sym typeface="DM Sans Bold"/>
                <a:hlinkClick r:id="rId8" tooltip="https://mtarget.co/blog/jenis-application-layer-protocols/"/>
              </a:rPr>
              <a:t>Application layer merupakan lapisan yang terdekat dengan pengguna komputer. Karena protokol lapisan aplikasi ini terdapat dalam sistem jaringan komputer, maka application layer dapat menjadi lapisan awal atau terakhir, sehingga bisa berkaitan dengan berbagai aplikasi perangkat lunak atau aplikasi dalam komputer seperti, website browser, email client, dan lain sebagainya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123669" y="4183126"/>
            <a:ext cx="12040661" cy="2035048"/>
          </a:xfrm>
          <a:prstGeom prst="rect">
            <a:avLst/>
          </a:prstGeom>
        </p:spPr>
        <p:txBody>
          <a:bodyPr anchor="t" rtlCol="false" tIns="0" lIns="0" bIns="0" rIns="0">
            <a:spAutoFit/>
          </a:bodyPr>
          <a:lstStyle/>
          <a:p>
            <a:pPr algn="ctr" marL="0" indent="0" lvl="0">
              <a:lnSpc>
                <a:spcPts val="7416"/>
              </a:lnSpc>
            </a:pPr>
            <a:r>
              <a:rPr lang="en-US" b="true" sz="7200">
                <a:solidFill>
                  <a:srgbClr val="FFFFFF"/>
                </a:solidFill>
                <a:latin typeface="Bitter Bold"/>
                <a:ea typeface="Bitter Bold"/>
                <a:cs typeface="Bitter Bold"/>
                <a:sym typeface="Bitter Bold"/>
              </a:rPr>
              <a:t>JENIS JENIS APPLICATION LAYER PROTOCOL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086607" y="161908"/>
            <a:ext cx="6637451" cy="5676430"/>
          </a:xfrm>
          <a:custGeom>
            <a:avLst/>
            <a:gdLst/>
            <a:ahLst/>
            <a:cxnLst/>
            <a:rect r="r" b="b" t="t" l="l"/>
            <a:pathLst>
              <a:path h="5676430" w="6637451">
                <a:moveTo>
                  <a:pt x="0" y="0"/>
                </a:moveTo>
                <a:lnTo>
                  <a:pt x="6637451" y="0"/>
                </a:lnTo>
                <a:lnTo>
                  <a:pt x="6637451" y="5676430"/>
                </a:lnTo>
                <a:lnTo>
                  <a:pt x="0" y="5676430"/>
                </a:lnTo>
                <a:lnTo>
                  <a:pt x="0" y="0"/>
                </a:lnTo>
                <a:close/>
              </a:path>
            </a:pathLst>
          </a:custGeom>
          <a:blipFill>
            <a:blip r:embed="rId5"/>
            <a:stretch>
              <a:fillRect l="0" t="0" r="0" b="0"/>
            </a:stretch>
          </a:blipFill>
        </p:spPr>
      </p:sp>
      <p:sp>
        <p:nvSpPr>
          <p:cNvPr name="TextBox 6" id="6"/>
          <p:cNvSpPr txBox="true"/>
          <p:nvPr/>
        </p:nvSpPr>
        <p:spPr>
          <a:xfrm rot="0">
            <a:off x="1667370" y="1123950"/>
            <a:ext cx="13745766" cy="835788"/>
          </a:xfrm>
          <a:prstGeom prst="rect">
            <a:avLst/>
          </a:prstGeom>
        </p:spPr>
        <p:txBody>
          <a:bodyPr anchor="t" rtlCol="false" tIns="0" lIns="0" bIns="0" rIns="0">
            <a:spAutoFit/>
          </a:bodyPr>
          <a:lstStyle/>
          <a:p>
            <a:pPr algn="l" marL="0" indent="0" lvl="0">
              <a:lnSpc>
                <a:spcPts val="5974"/>
              </a:lnSpc>
            </a:pPr>
            <a:r>
              <a:rPr lang="en-US" b="true" sz="5800">
                <a:solidFill>
                  <a:srgbClr val="FFFFFF"/>
                </a:solidFill>
                <a:latin typeface="Bitter Bold"/>
                <a:ea typeface="Bitter Bold"/>
                <a:cs typeface="Bitter Bold"/>
                <a:sym typeface="Bitter Bold"/>
              </a:rPr>
              <a:t>HTTP (Hypertext Transfer Protocol)</a:t>
            </a:r>
          </a:p>
        </p:txBody>
      </p:sp>
      <p:sp>
        <p:nvSpPr>
          <p:cNvPr name="TextBox 7" id="7"/>
          <p:cNvSpPr txBox="true"/>
          <p:nvPr/>
        </p:nvSpPr>
        <p:spPr>
          <a:xfrm rot="0">
            <a:off x="1667370" y="3112715"/>
            <a:ext cx="12960276" cy="6415024"/>
          </a:xfrm>
          <a:prstGeom prst="rect">
            <a:avLst/>
          </a:prstGeom>
        </p:spPr>
        <p:txBody>
          <a:bodyPr anchor="t" rtlCol="false" tIns="0" lIns="0" bIns="0" rIns="0">
            <a:spAutoFit/>
          </a:bodyPr>
          <a:lstStyle/>
          <a:p>
            <a:pPr algn="just">
              <a:lnSpc>
                <a:spcPts val="3724"/>
              </a:lnSpc>
            </a:pPr>
            <a:r>
              <a:rPr lang="en-US" b="true" sz="2499" spc="149">
                <a:solidFill>
                  <a:srgbClr val="FFFFFF"/>
                </a:solidFill>
                <a:latin typeface="DM Sans Bold"/>
                <a:ea typeface="DM Sans Bold"/>
                <a:cs typeface="DM Sans Bold"/>
                <a:sym typeface="DM Sans Bold"/>
              </a:rPr>
              <a:t>HTTP adalah singkatan dari Hypertext Transfer Protocol. HTTP merupakan protokol komunikasi yang digunakan untuk mentransfer data di internet, khususnya data dari server web ke browser pengguna. Dalam istilah sederhana, HTTP memungkinkan browser untuk mengakses, menampilkan, dan mengirimkan data dari satu titik ke titik lainnya melalui internet. Saat pengguna memasukkan alamat situs web, browser mengirimkan permintaan ke server, lalu server merespon dengan mengirimkan data yang dibutuhkan.</a:t>
            </a:r>
          </a:p>
          <a:p>
            <a:pPr algn="just">
              <a:lnSpc>
                <a:spcPts val="3724"/>
              </a:lnSpc>
            </a:pPr>
            <a:r>
              <a:rPr lang="en-US" b="true" sz="2499" spc="149">
                <a:solidFill>
                  <a:srgbClr val="FFFFFF"/>
                </a:solidFill>
                <a:latin typeface="DM Sans Bold"/>
                <a:ea typeface="DM Sans Bold"/>
                <a:cs typeface="DM Sans Bold"/>
                <a:sym typeface="DM Sans Bold"/>
              </a:rPr>
              <a:t>HTTP pada dasarnya adalah sebuah protokol tanpa status (stateless), yang berarti setiap permintaan HTTP berdiri sendiri dan tidak menyimpan informasi tentang permintaan sebelumnya. Hal ini membuat proses pengiriman data lebih cepat dan efisien, meskipun terkadang kurang aman jika dibandingkan dengan protokol yang menggunakan sistem keamanan.</a:t>
            </a:r>
          </a:p>
          <a:p>
            <a:pPr algn="just" marL="0" indent="0" lvl="0">
              <a:lnSpc>
                <a:spcPts val="283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886757" y="777672"/>
            <a:ext cx="20061513" cy="502056"/>
            <a:chOff x="0" y="0"/>
            <a:chExt cx="26748685" cy="669408"/>
          </a:xfrm>
        </p:grpSpPr>
        <p:sp>
          <p:nvSpPr>
            <p:cNvPr name="AutoShape 4" id="4"/>
            <p:cNvSpPr/>
            <p:nvPr/>
          </p:nvSpPr>
          <p:spPr>
            <a:xfrm>
              <a:off x="0" y="334704"/>
              <a:ext cx="26748685" cy="0"/>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9706123" y="0"/>
              <a:ext cx="669408" cy="6694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7" id="7"/>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8" id="8"/>
            <p:cNvGrpSpPr/>
            <p:nvPr/>
          </p:nvGrpSpPr>
          <p:grpSpPr>
            <a:xfrm rot="0">
              <a:off x="4768658" y="0"/>
              <a:ext cx="669408" cy="6694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name="TextBox 10" id="10"/>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1" id="11"/>
            <p:cNvGrpSpPr/>
            <p:nvPr/>
          </p:nvGrpSpPr>
          <p:grpSpPr>
            <a:xfrm rot="0">
              <a:off x="14670739" y="0"/>
              <a:ext cx="669408" cy="6694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3" id="13"/>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4" id="14"/>
            <p:cNvGrpSpPr/>
            <p:nvPr/>
          </p:nvGrpSpPr>
          <p:grpSpPr>
            <a:xfrm rot="0">
              <a:off x="19660755" y="0"/>
              <a:ext cx="669408" cy="66940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6" id="1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sp>
        <p:nvSpPr>
          <p:cNvPr name="TextBox 17" id="17"/>
          <p:cNvSpPr txBox="true"/>
          <p:nvPr/>
        </p:nvSpPr>
        <p:spPr>
          <a:xfrm rot="0">
            <a:off x="514306" y="3177265"/>
            <a:ext cx="10478984" cy="6286973"/>
          </a:xfrm>
          <a:prstGeom prst="rect">
            <a:avLst/>
          </a:prstGeom>
        </p:spPr>
        <p:txBody>
          <a:bodyPr anchor="t" rtlCol="false" tIns="0" lIns="0" bIns="0" rIns="0">
            <a:spAutoFit/>
          </a:bodyPr>
          <a:lstStyle/>
          <a:p>
            <a:pPr algn="just">
              <a:lnSpc>
                <a:spcPts val="4813"/>
              </a:lnSpc>
            </a:pPr>
            <a:r>
              <a:rPr lang="en-US" sz="3085" b="true">
                <a:solidFill>
                  <a:srgbClr val="FFFFFF"/>
                </a:solidFill>
                <a:latin typeface="DM Sans Bold"/>
                <a:ea typeface="DM Sans Bold"/>
                <a:cs typeface="DM Sans Bold"/>
                <a:sym typeface="DM Sans Bold"/>
              </a:rPr>
              <a:t>Protokol ini merupakan versi aman dari HTTP, protokol komunikasi dari world wide web. HTTPS mengkodekan data sesi menggunakan protokol Secure Socket Layer (SSL) atau protokol Transport Layer Security (TSL).  </a:t>
            </a:r>
          </a:p>
          <a:p>
            <a:pPr algn="just">
              <a:lnSpc>
                <a:spcPts val="4813"/>
              </a:lnSpc>
            </a:pPr>
            <a:r>
              <a:rPr lang="en-US" sz="3085" b="true">
                <a:solidFill>
                  <a:srgbClr val="FFFFFF"/>
                </a:solidFill>
                <a:latin typeface="DM Sans Bold"/>
                <a:ea typeface="DM Sans Bold"/>
                <a:cs typeface="DM Sans Bold"/>
                <a:sym typeface="DM Sans Bold"/>
              </a:rPr>
              <a:t>F</a:t>
            </a:r>
            <a:r>
              <a:rPr lang="en-US" sz="3085" b="true">
                <a:solidFill>
                  <a:srgbClr val="FFFFFF"/>
                </a:solidFill>
                <a:latin typeface="DM Sans Bold"/>
                <a:ea typeface="DM Sans Bold"/>
                <a:cs typeface="DM Sans Bold"/>
                <a:sym typeface="DM Sans Bold"/>
              </a:rPr>
              <a:t>ungsi HTTPS yaitu melakukan enkripsi informasi antara browser dengan website server yang menerima informasi. Hal ini memberikan perlindungan yang memadai dari serangan eavesdroppers (penguping) dan man in the middle attacks.</a:t>
            </a:r>
          </a:p>
          <a:p>
            <a:pPr algn="just">
              <a:lnSpc>
                <a:spcPts val="7060"/>
              </a:lnSpc>
            </a:pPr>
          </a:p>
        </p:txBody>
      </p:sp>
      <p:sp>
        <p:nvSpPr>
          <p:cNvPr name="Freeform 18" id="18"/>
          <p:cNvSpPr/>
          <p:nvPr/>
        </p:nvSpPr>
        <p:spPr>
          <a:xfrm flipH="false" flipV="false" rot="0">
            <a:off x="11590026" y="3577802"/>
            <a:ext cx="6215972" cy="4900862"/>
          </a:xfrm>
          <a:custGeom>
            <a:avLst/>
            <a:gdLst/>
            <a:ahLst/>
            <a:cxnLst/>
            <a:rect r="r" b="b" t="t" l="l"/>
            <a:pathLst>
              <a:path h="4900862" w="6215972">
                <a:moveTo>
                  <a:pt x="0" y="0"/>
                </a:moveTo>
                <a:lnTo>
                  <a:pt x="6215972" y="0"/>
                </a:lnTo>
                <a:lnTo>
                  <a:pt x="6215972" y="4900861"/>
                </a:lnTo>
                <a:lnTo>
                  <a:pt x="0" y="4900861"/>
                </a:lnTo>
                <a:lnTo>
                  <a:pt x="0" y="0"/>
                </a:lnTo>
                <a:close/>
              </a:path>
            </a:pathLst>
          </a:custGeom>
          <a:blipFill>
            <a:blip r:embed="rId3"/>
            <a:stretch>
              <a:fillRect l="-7595" t="0" r="-10884" b="0"/>
            </a:stretch>
          </a:blipFill>
        </p:spPr>
      </p:sp>
      <p:sp>
        <p:nvSpPr>
          <p:cNvPr name="TextBox 19" id="19"/>
          <p:cNvSpPr txBox="true"/>
          <p:nvPr/>
        </p:nvSpPr>
        <p:spPr>
          <a:xfrm rot="0">
            <a:off x="2507924" y="1860176"/>
            <a:ext cx="13272151" cy="683550"/>
          </a:xfrm>
          <a:prstGeom prst="rect">
            <a:avLst/>
          </a:prstGeom>
        </p:spPr>
        <p:txBody>
          <a:bodyPr anchor="t" rtlCol="false" tIns="0" lIns="0" bIns="0" rIns="0">
            <a:spAutoFit/>
          </a:bodyPr>
          <a:lstStyle/>
          <a:p>
            <a:pPr algn="ctr" marL="0" indent="0" lvl="0">
              <a:lnSpc>
                <a:spcPts val="4889"/>
              </a:lnSpc>
            </a:pPr>
            <a:r>
              <a:rPr lang="en-US" b="true" sz="4746">
                <a:solidFill>
                  <a:srgbClr val="FFFFFF"/>
                </a:solidFill>
                <a:latin typeface="Bitter Bold"/>
                <a:ea typeface="Bitter Bold"/>
                <a:cs typeface="Bitter Bold"/>
                <a:sym typeface="Bitter Bold"/>
              </a:rPr>
              <a:t>HTTPS (Hypertext Transfer Protocol Secure)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086607" y="161908"/>
            <a:ext cx="6637451" cy="5676430"/>
          </a:xfrm>
          <a:custGeom>
            <a:avLst/>
            <a:gdLst/>
            <a:ahLst/>
            <a:cxnLst/>
            <a:rect r="r" b="b" t="t" l="l"/>
            <a:pathLst>
              <a:path h="5676430" w="6637451">
                <a:moveTo>
                  <a:pt x="0" y="0"/>
                </a:moveTo>
                <a:lnTo>
                  <a:pt x="6637451" y="0"/>
                </a:lnTo>
                <a:lnTo>
                  <a:pt x="6637451" y="5676430"/>
                </a:lnTo>
                <a:lnTo>
                  <a:pt x="0" y="5676430"/>
                </a:lnTo>
                <a:lnTo>
                  <a:pt x="0" y="0"/>
                </a:lnTo>
                <a:close/>
              </a:path>
            </a:pathLst>
          </a:custGeom>
          <a:blipFill>
            <a:blip r:embed="rId5"/>
            <a:stretch>
              <a:fillRect l="0" t="0" r="0" b="0"/>
            </a:stretch>
          </a:blipFill>
        </p:spPr>
      </p:sp>
      <p:sp>
        <p:nvSpPr>
          <p:cNvPr name="TextBox 6" id="6"/>
          <p:cNvSpPr txBox="true"/>
          <p:nvPr/>
        </p:nvSpPr>
        <p:spPr>
          <a:xfrm rot="0">
            <a:off x="1028700" y="1063422"/>
            <a:ext cx="12953466" cy="4184853"/>
          </a:xfrm>
          <a:prstGeom prst="rect">
            <a:avLst/>
          </a:prstGeom>
        </p:spPr>
        <p:txBody>
          <a:bodyPr anchor="t" rtlCol="false" tIns="0" lIns="0" bIns="0" rIns="0">
            <a:spAutoFit/>
          </a:bodyPr>
          <a:lstStyle/>
          <a:p>
            <a:pPr algn="just">
              <a:lnSpc>
                <a:spcPts val="3708"/>
              </a:lnSpc>
            </a:pPr>
          </a:p>
          <a:p>
            <a:pPr algn="just" marL="0" indent="0" lvl="0">
              <a:lnSpc>
                <a:spcPts val="3724"/>
              </a:lnSpc>
            </a:pPr>
            <a:r>
              <a:rPr lang="en-US" b="true" sz="2499" spc="149">
                <a:solidFill>
                  <a:srgbClr val="FFFFFF"/>
                </a:solidFill>
                <a:latin typeface="DM Sans Bold"/>
                <a:ea typeface="DM Sans Bold"/>
                <a:cs typeface="DM Sans Bold"/>
                <a:sym typeface="DM Sans Bold"/>
              </a:rPr>
              <a:t>FTP (File Transfer Protocol) adalah protokol jaringan yang digunakan untuk mentransfer file antara komputer dalam jaringan lokal (LAN) maupun internet. FTP bekerja dengan model server-client, di mana server menyimpan file, sementara client mengaksesnya. Protokol ini menggunakan port 21 untuk komunikasi kontrol, dan biasanya memerlukan autentikasi berupa username dan password, meskipun beberapa server menyediakan akses anonim. FTP memungkinkan upload dan download file, pengelolaan </a:t>
            </a:r>
          </a:p>
        </p:txBody>
      </p:sp>
      <p:sp>
        <p:nvSpPr>
          <p:cNvPr name="Freeform 7" id="7"/>
          <p:cNvSpPr/>
          <p:nvPr/>
        </p:nvSpPr>
        <p:spPr>
          <a:xfrm flipH="false" flipV="false" rot="0">
            <a:off x="10629474" y="4953637"/>
            <a:ext cx="7364683" cy="4900862"/>
          </a:xfrm>
          <a:custGeom>
            <a:avLst/>
            <a:gdLst/>
            <a:ahLst/>
            <a:cxnLst/>
            <a:rect r="r" b="b" t="t" l="l"/>
            <a:pathLst>
              <a:path h="4900862" w="7364683">
                <a:moveTo>
                  <a:pt x="0" y="0"/>
                </a:moveTo>
                <a:lnTo>
                  <a:pt x="7364683" y="0"/>
                </a:lnTo>
                <a:lnTo>
                  <a:pt x="7364683" y="4900861"/>
                </a:lnTo>
                <a:lnTo>
                  <a:pt x="0" y="4900861"/>
                </a:lnTo>
                <a:lnTo>
                  <a:pt x="0" y="0"/>
                </a:lnTo>
                <a:close/>
              </a:path>
            </a:pathLst>
          </a:custGeom>
          <a:blipFill>
            <a:blip r:embed="rId6"/>
            <a:stretch>
              <a:fillRect l="0" t="0" r="0" b="0"/>
            </a:stretch>
          </a:blipFill>
        </p:spPr>
      </p:sp>
      <p:sp>
        <p:nvSpPr>
          <p:cNvPr name="TextBox 8" id="8"/>
          <p:cNvSpPr txBox="true"/>
          <p:nvPr/>
        </p:nvSpPr>
        <p:spPr>
          <a:xfrm rot="0">
            <a:off x="1028700" y="441964"/>
            <a:ext cx="13745766" cy="837866"/>
          </a:xfrm>
          <a:prstGeom prst="rect">
            <a:avLst/>
          </a:prstGeom>
        </p:spPr>
        <p:txBody>
          <a:bodyPr anchor="t" rtlCol="false" tIns="0" lIns="0" bIns="0" rIns="0">
            <a:spAutoFit/>
          </a:bodyPr>
          <a:lstStyle/>
          <a:p>
            <a:pPr algn="l" marL="0" indent="0" lvl="0">
              <a:lnSpc>
                <a:spcPts val="5974"/>
              </a:lnSpc>
            </a:pPr>
            <a:r>
              <a:rPr lang="en-US" b="true" sz="5800">
                <a:solidFill>
                  <a:srgbClr val="FFFFFF"/>
                </a:solidFill>
                <a:latin typeface="Bitter Bold"/>
                <a:ea typeface="Bitter Bold"/>
                <a:cs typeface="Bitter Bold"/>
                <a:sym typeface="Bitter Bold"/>
              </a:rPr>
              <a:t>FTP (File Transfer Protocol)</a:t>
            </a:r>
          </a:p>
        </p:txBody>
      </p:sp>
      <p:sp>
        <p:nvSpPr>
          <p:cNvPr name="TextBox 9" id="9"/>
          <p:cNvSpPr txBox="true"/>
          <p:nvPr/>
        </p:nvSpPr>
        <p:spPr>
          <a:xfrm rot="0">
            <a:off x="1028700" y="4848862"/>
            <a:ext cx="9294117" cy="3717924"/>
          </a:xfrm>
          <a:prstGeom prst="rect">
            <a:avLst/>
          </a:prstGeom>
        </p:spPr>
        <p:txBody>
          <a:bodyPr anchor="t" rtlCol="false" tIns="0" lIns="0" bIns="0" rIns="0">
            <a:spAutoFit/>
          </a:bodyPr>
          <a:lstStyle/>
          <a:p>
            <a:pPr algn="just">
              <a:lnSpc>
                <a:spcPts val="3725"/>
              </a:lnSpc>
            </a:pPr>
            <a:r>
              <a:rPr lang="en-US" b="true" sz="2500" spc="150">
                <a:solidFill>
                  <a:srgbClr val="FFFFFF"/>
                </a:solidFill>
                <a:latin typeface="DM Sans Bold"/>
                <a:ea typeface="DM Sans Bold"/>
                <a:cs typeface="DM Sans Bold"/>
                <a:sym typeface="DM Sans Bold"/>
              </a:rPr>
              <a:t>       </a:t>
            </a:r>
            <a:r>
              <a:rPr lang="en-US" b="true" sz="2500" spc="150">
                <a:solidFill>
                  <a:srgbClr val="FFFFFF"/>
                </a:solidFill>
                <a:latin typeface="DM Sans Bold"/>
                <a:ea typeface="DM Sans Bold"/>
                <a:cs typeface="DM Sans Bold"/>
                <a:sym typeface="DM Sans Bold"/>
              </a:rPr>
              <a:t>direktori, serta mendukung transfer multiplatform. Meskipun efisien untuk transfer file besar, FTP memiliki kelemahan dalam keamanan karena data, termasuk username dan password, tidak dienkripsi. Untuk mengatasi hal ini, protokol seperti SFTP (Secure File Transfer Protocol) dan FTPS (FTP Secure) dikembangkan untuk memberikan enkripsi dan perlindungan lebih selama proses transfer.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886757" y="459969"/>
            <a:ext cx="20061513" cy="502056"/>
            <a:chOff x="0" y="0"/>
            <a:chExt cx="26748685" cy="669408"/>
          </a:xfrm>
        </p:grpSpPr>
        <p:sp>
          <p:nvSpPr>
            <p:cNvPr name="AutoShape 4" id="4"/>
            <p:cNvSpPr/>
            <p:nvPr/>
          </p:nvSpPr>
          <p:spPr>
            <a:xfrm>
              <a:off x="0" y="334704"/>
              <a:ext cx="26748685" cy="0"/>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9706123" y="0"/>
              <a:ext cx="669408" cy="6694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7" id="7"/>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8" id="8"/>
            <p:cNvGrpSpPr/>
            <p:nvPr/>
          </p:nvGrpSpPr>
          <p:grpSpPr>
            <a:xfrm rot="0">
              <a:off x="4768658" y="0"/>
              <a:ext cx="669408" cy="6694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name="TextBox 10" id="10"/>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1" id="11"/>
            <p:cNvGrpSpPr/>
            <p:nvPr/>
          </p:nvGrpSpPr>
          <p:grpSpPr>
            <a:xfrm rot="0">
              <a:off x="14670739" y="0"/>
              <a:ext cx="669408" cy="6694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3" id="13"/>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4" id="14"/>
            <p:cNvGrpSpPr/>
            <p:nvPr/>
          </p:nvGrpSpPr>
          <p:grpSpPr>
            <a:xfrm rot="0">
              <a:off x="19660755" y="0"/>
              <a:ext cx="669408" cy="66940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6" id="1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sp>
        <p:nvSpPr>
          <p:cNvPr name="Freeform 17" id="17"/>
          <p:cNvSpPr/>
          <p:nvPr/>
        </p:nvSpPr>
        <p:spPr>
          <a:xfrm flipH="false" flipV="false" rot="0">
            <a:off x="8493264" y="5983692"/>
            <a:ext cx="8766036" cy="4013366"/>
          </a:xfrm>
          <a:custGeom>
            <a:avLst/>
            <a:gdLst/>
            <a:ahLst/>
            <a:cxnLst/>
            <a:rect r="r" b="b" t="t" l="l"/>
            <a:pathLst>
              <a:path h="4013366" w="8766036">
                <a:moveTo>
                  <a:pt x="0" y="0"/>
                </a:moveTo>
                <a:lnTo>
                  <a:pt x="8766036" y="0"/>
                </a:lnTo>
                <a:lnTo>
                  <a:pt x="8766036" y="4013365"/>
                </a:lnTo>
                <a:lnTo>
                  <a:pt x="0" y="4013365"/>
                </a:lnTo>
                <a:lnTo>
                  <a:pt x="0" y="0"/>
                </a:lnTo>
                <a:close/>
              </a:path>
            </a:pathLst>
          </a:custGeom>
          <a:blipFill>
            <a:blip r:embed="rId3"/>
            <a:stretch>
              <a:fillRect l="0" t="0" r="0" b="0"/>
            </a:stretch>
          </a:blipFill>
        </p:spPr>
      </p:sp>
      <p:sp>
        <p:nvSpPr>
          <p:cNvPr name="TextBox 18" id="18"/>
          <p:cNvSpPr txBox="true"/>
          <p:nvPr/>
        </p:nvSpPr>
        <p:spPr>
          <a:xfrm rot="0">
            <a:off x="1028700" y="2027376"/>
            <a:ext cx="16230600" cy="4343400"/>
          </a:xfrm>
          <a:prstGeom prst="rect">
            <a:avLst/>
          </a:prstGeom>
        </p:spPr>
        <p:txBody>
          <a:bodyPr anchor="t" rtlCol="false" tIns="0" lIns="0" bIns="0" rIns="0">
            <a:spAutoFit/>
          </a:bodyPr>
          <a:lstStyle/>
          <a:p>
            <a:pPr algn="just">
              <a:lnSpc>
                <a:spcPts val="3899"/>
              </a:lnSpc>
            </a:pPr>
            <a:r>
              <a:rPr lang="en-US" b="true" sz="2499">
                <a:solidFill>
                  <a:srgbClr val="FFFFFF"/>
                </a:solidFill>
                <a:latin typeface="DM Sans Bold"/>
                <a:ea typeface="DM Sans Bold"/>
                <a:cs typeface="DM Sans Bold"/>
                <a:sym typeface="DM Sans Bold"/>
              </a:rPr>
              <a:t>DNS (Domain Name System) adalah sistem yang bertugas menerjemahkan nama domain yang mudah diingat manusia, seperti </a:t>
            </a:r>
            <a:r>
              <a:rPr lang="en-US" b="true" sz="2499" u="sng">
                <a:solidFill>
                  <a:srgbClr val="FFFFFF"/>
                </a:solidFill>
                <a:latin typeface="DM Sans Bold"/>
                <a:ea typeface="DM Sans Bold"/>
                <a:cs typeface="DM Sans Bold"/>
                <a:sym typeface="DM Sans Bold"/>
                <a:hlinkClick r:id="rId4" tooltip="http://www.google.com"/>
              </a:rPr>
              <a:t>www.google.com</a:t>
            </a:r>
            <a:r>
              <a:rPr lang="en-US" b="true" sz="2499">
                <a:solidFill>
                  <a:srgbClr val="FFFFFF"/>
                </a:solidFill>
                <a:latin typeface="DM Sans Bold"/>
                <a:ea typeface="DM Sans Bold"/>
                <a:cs typeface="DM Sans Bold"/>
                <a:sym typeface="DM Sans Bold"/>
              </a:rPr>
              <a:t>, menjadi alamat IP numerik seperti 142.250.64.78 yang dapat dikenali oleh komputer dalam jaringan. Proses ini memungkinkan pengguna mengakses layanan internet tanpa perlu menghafal alamat IP. Cara kerja DNS dimulai dengan permintaan dari pengguna yang dikirimkan ke server DNS, di mana server ini mencari dan menerjemahkan nama domain menjadi alamat IP. Jika informasi tidak ditemukan secara lokal, permintaan diteruskan ke server DNS lainnya hingga alamat IP ditemukan. DNS terdiri dari beberapa komponen utama, seperti nama domain, alamat IP, server DNS, dan zona DNS. Sistem ini mempermudah akses internet, meningkatkan efisiensi melalui caching data,</a:t>
            </a:r>
          </a:p>
        </p:txBody>
      </p:sp>
      <p:sp>
        <p:nvSpPr>
          <p:cNvPr name="TextBox 19" id="19"/>
          <p:cNvSpPr txBox="true"/>
          <p:nvPr/>
        </p:nvSpPr>
        <p:spPr>
          <a:xfrm rot="0">
            <a:off x="1727316" y="1104900"/>
            <a:ext cx="13272151" cy="687355"/>
          </a:xfrm>
          <a:prstGeom prst="rect">
            <a:avLst/>
          </a:prstGeom>
        </p:spPr>
        <p:txBody>
          <a:bodyPr anchor="t" rtlCol="false" tIns="0" lIns="0" bIns="0" rIns="0">
            <a:spAutoFit/>
          </a:bodyPr>
          <a:lstStyle/>
          <a:p>
            <a:pPr algn="ctr" marL="0" indent="0" lvl="0">
              <a:lnSpc>
                <a:spcPts val="4889"/>
              </a:lnSpc>
            </a:pPr>
            <a:r>
              <a:rPr lang="en-US" b="true" sz="4746">
                <a:solidFill>
                  <a:srgbClr val="FFFFFF"/>
                </a:solidFill>
                <a:latin typeface="Bitter Bold"/>
                <a:ea typeface="Bitter Bold"/>
                <a:cs typeface="Bitter Bold"/>
                <a:sym typeface="Bitter Bold"/>
              </a:rPr>
              <a:t>DNS (Domain Name System)</a:t>
            </a:r>
          </a:p>
        </p:txBody>
      </p:sp>
      <p:sp>
        <p:nvSpPr>
          <p:cNvPr name="TextBox 20" id="20"/>
          <p:cNvSpPr txBox="true"/>
          <p:nvPr/>
        </p:nvSpPr>
        <p:spPr>
          <a:xfrm rot="0">
            <a:off x="1028700" y="5926542"/>
            <a:ext cx="7154551" cy="2886075"/>
          </a:xfrm>
          <a:prstGeom prst="rect">
            <a:avLst/>
          </a:prstGeom>
        </p:spPr>
        <p:txBody>
          <a:bodyPr anchor="t" rtlCol="false" tIns="0" lIns="0" bIns="0" rIns="0">
            <a:spAutoFit/>
          </a:bodyPr>
          <a:lstStyle/>
          <a:p>
            <a:pPr algn="just">
              <a:lnSpc>
                <a:spcPts val="3899"/>
              </a:lnSpc>
            </a:pPr>
            <a:r>
              <a:rPr lang="en-US" b="true" sz="2499">
                <a:solidFill>
                  <a:srgbClr val="FFFFFF"/>
                </a:solidFill>
                <a:latin typeface="DM Sans Bold"/>
                <a:ea typeface="DM Sans Bold"/>
                <a:cs typeface="DM Sans Bold"/>
                <a:sym typeface="DM Sans Bold"/>
              </a:rPr>
              <a:t>     dan memungkinkan fleksibilitas dalam pembaruan alamat IP tanpa mengubah nama domain. DNS merupakan fondasi penting dalam infrastruktur internet, memastikan koneksi yang cepat dan efisien antara pengguna dan layanan online.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DAGaBXvT1yM</dc:identifier>
  <dcterms:modified xsi:type="dcterms:W3CDTF">2011-08-01T06:04:30Z</dcterms:modified>
  <cp:revision>1</cp:revision>
  <dc:title>Protokol Application Layer_Kelompok 4</dc:title>
</cp:coreProperties>
</file>